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svg" ContentType="image/svg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370" r:id="rId2"/>
  </p:sldIdLst>
  <p:sldSz cx="12192000" cy="6858000"/>
  <p:notesSz cx="6858000" cy="9144000"/>
  <p:defaultTextStyle>
    <a:defPPr>
      <a:defRPr lang="de-DE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163771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4995" autoAdjust="0"/>
    <p:restoredTop sz="94660"/>
  </p:normalViewPr>
  <p:slideViewPr>
    <p:cSldViewPr snapToGrid="0">
      <p:cViewPr varScale="1">
        <p:scale>
          <a:sx n="105" d="100"/>
          <a:sy n="105" d="100"/>
        </p:scale>
        <p:origin x="834" y="9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FB56AA3C-0B76-7459-2B80-68AB6DAD7821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Untertitel 2">
            <a:extLst>
              <a:ext uri="{FF2B5EF4-FFF2-40B4-BE49-F238E27FC236}">
                <a16:creationId xmlns:a16="http://schemas.microsoft.com/office/drawing/2014/main" id="{9C6F150C-B63C-8670-172F-3C399050799B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de-DE"/>
              <a:t>Master-Untertitelformat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0211FA79-1B7B-31A1-4775-4652763AB91C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1D52665C-03C5-0BE1-01C9-588C733B973A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734EF2C4-8C2D-989F-1D97-51845C46F99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66733912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el und vertikaler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E3990A1-B525-7791-9E5D-BFC9D89409C4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C90B2805-03E3-A300-7E37-8069E188CBBB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7B965955-0D98-8ADA-BACF-87D38E114591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EA8B08F-1832-A964-FFC5-E80BA092EA8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868BCBE6-BB1A-55A3-FB1A-2A38B6D85550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306092823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kaler Titel u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kaler Titel 1">
            <a:extLst>
              <a:ext uri="{FF2B5EF4-FFF2-40B4-BE49-F238E27FC236}">
                <a16:creationId xmlns:a16="http://schemas.microsoft.com/office/drawing/2014/main" id="{A4D07AE4-D83A-B0A5-5255-421D92378B8A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Vertikaler Textplatzhalter 2">
            <a:extLst>
              <a:ext uri="{FF2B5EF4-FFF2-40B4-BE49-F238E27FC236}">
                <a16:creationId xmlns:a16="http://schemas.microsoft.com/office/drawing/2014/main" id="{8BC94F52-F7EB-6C9A-A576-E5806C18A546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A5296E50-2176-BEFD-06F4-E3D8F09FB49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BF5A0589-7AB7-A2C3-DFF7-BEAA8414EB5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5E91496-178C-68FF-02DF-FCB4DEB248C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25717701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A1B2085-E9FE-7021-C4D7-1FD78E67812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84128FE6-CBBB-8051-F817-77A128E6E062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9CFEBF8B-C35C-2E97-E682-FF339616D9F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496A2AB0-E9EB-3A58-8884-9C937A5558B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6E488958-2B88-9FBE-09BA-DE085A79C88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257354857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Abschnitts-&#10;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E624BBA4-580F-303E-C091-E185FDB9E297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503A55B-D4BF-2939-221A-16AAEB908AC4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82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82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82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82000"/>
                  </a:schemeClr>
                </a:solidFill>
              </a:defRPr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6AD78D89-4BD1-F57A-2655-BAD4D0F37888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79A966BC-6FF8-0177-5D36-C99DD473D6EB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18F2D823-6A2B-7D2D-2F33-FB3223E882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02236610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DC4857EB-4850-AD19-74DB-A65FC9C2596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D31115C1-A8B3-8947-6BAD-24BB235E6929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2C0C1839-EFD2-D5A5-FA49-726A7BF480F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1E55CA7-8348-0231-441F-F62B9022B2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ADBF161-5A6B-2A33-CCFD-59AE30FB7CD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DBB75F07-32D5-18F5-8E74-C50165AE53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994737118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B5D5A78E-A4E0-237A-6B52-595AB0694CC1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B8AB0D94-8653-9B2D-683D-8A6B64F863FE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4" name="Inhaltsplatzhalter 3">
            <a:extLst>
              <a:ext uri="{FF2B5EF4-FFF2-40B4-BE49-F238E27FC236}">
                <a16:creationId xmlns:a16="http://schemas.microsoft.com/office/drawing/2014/main" id="{A6AADDB7-EC61-7817-F75C-DAEEA3AB9ECB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5" name="Textplatzhalter 4">
            <a:extLst>
              <a:ext uri="{FF2B5EF4-FFF2-40B4-BE49-F238E27FC236}">
                <a16:creationId xmlns:a16="http://schemas.microsoft.com/office/drawing/2014/main" id="{B050287E-97B9-9393-9BE4-6AA306BA6D6B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6" name="Inhaltsplatzhalter 5">
            <a:extLst>
              <a:ext uri="{FF2B5EF4-FFF2-40B4-BE49-F238E27FC236}">
                <a16:creationId xmlns:a16="http://schemas.microsoft.com/office/drawing/2014/main" id="{D2E5C033-8249-9AFB-BE94-14674134AD9F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7" name="Datumsplatzhalter 6">
            <a:extLst>
              <a:ext uri="{FF2B5EF4-FFF2-40B4-BE49-F238E27FC236}">
                <a16:creationId xmlns:a16="http://schemas.microsoft.com/office/drawing/2014/main" id="{54502110-C2C9-4C94-2DDB-548E7D5C896E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8" name="Fußzeilenplatzhalter 7">
            <a:extLst>
              <a:ext uri="{FF2B5EF4-FFF2-40B4-BE49-F238E27FC236}">
                <a16:creationId xmlns:a16="http://schemas.microsoft.com/office/drawing/2014/main" id="{4C8B864E-3B18-ECD9-1BCD-148CE78EEF9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9" name="Foliennummernplatzhalter 8">
            <a:extLst>
              <a:ext uri="{FF2B5EF4-FFF2-40B4-BE49-F238E27FC236}">
                <a16:creationId xmlns:a16="http://schemas.microsoft.com/office/drawing/2014/main" id="{835DF724-B6EB-78D0-4D67-058C95BBF68E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483382304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6D7AAAC4-123D-3939-0CC5-C5CC520D8F6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Datumsplatzhalter 2">
            <a:extLst>
              <a:ext uri="{FF2B5EF4-FFF2-40B4-BE49-F238E27FC236}">
                <a16:creationId xmlns:a16="http://schemas.microsoft.com/office/drawing/2014/main" id="{8F96E18C-A762-D09E-35B5-5120578D65C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4" name="Fußzeilenplatzhalter 3">
            <a:extLst>
              <a:ext uri="{FF2B5EF4-FFF2-40B4-BE49-F238E27FC236}">
                <a16:creationId xmlns:a16="http://schemas.microsoft.com/office/drawing/2014/main" id="{9A0FD1CA-2F17-D27D-30C3-44381F3AF5B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5" name="Foliennummernplatzhalter 4">
            <a:extLst>
              <a:ext uri="{FF2B5EF4-FFF2-40B4-BE49-F238E27FC236}">
                <a16:creationId xmlns:a16="http://schemas.microsoft.com/office/drawing/2014/main" id="{2434BA67-D8AB-E16C-6459-E05E414EC48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59565270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Le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umsplatzhalter 1">
            <a:extLst>
              <a:ext uri="{FF2B5EF4-FFF2-40B4-BE49-F238E27FC236}">
                <a16:creationId xmlns:a16="http://schemas.microsoft.com/office/drawing/2014/main" id="{9D7D159C-2D46-E669-44C9-B251E99227F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3" name="Fußzeilenplatzhalter 2">
            <a:extLst>
              <a:ext uri="{FF2B5EF4-FFF2-40B4-BE49-F238E27FC236}">
                <a16:creationId xmlns:a16="http://schemas.microsoft.com/office/drawing/2014/main" id="{049CF211-91F7-6DFB-D9CC-35487063767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4" name="Foliennummernplatzhalter 3">
            <a:extLst>
              <a:ext uri="{FF2B5EF4-FFF2-40B4-BE49-F238E27FC236}">
                <a16:creationId xmlns:a16="http://schemas.microsoft.com/office/drawing/2014/main" id="{E7551178-A6A9-3EE1-3C3F-743461E01389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090579330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Inhalt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5CBEF696-2493-F860-5A34-52DC0889F9B5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Inhaltsplatzhalter 2">
            <a:extLst>
              <a:ext uri="{FF2B5EF4-FFF2-40B4-BE49-F238E27FC236}">
                <a16:creationId xmlns:a16="http://schemas.microsoft.com/office/drawing/2014/main" id="{7C5D966E-C72D-4A08-1222-CC45ADB318D5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FF5BE286-C107-CE39-0A4C-D70F3BC77DE4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4D165D39-6D01-C842-08BD-01DECCFB7C6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1BD1E52E-2D89-B40F-353A-064D2A47251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89A64145-3D03-2918-B62D-B641641AAD36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2532174801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Bild mit Überschrif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 1">
            <a:extLst>
              <a:ext uri="{FF2B5EF4-FFF2-40B4-BE49-F238E27FC236}">
                <a16:creationId xmlns:a16="http://schemas.microsoft.com/office/drawing/2014/main" id="{376BD677-FA8B-DA1B-E503-49F10EFDFB8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de-DE"/>
              <a:t>Mastertitelformat bearbeiten</a:t>
            </a:r>
          </a:p>
        </p:txBody>
      </p:sp>
      <p:sp>
        <p:nvSpPr>
          <p:cNvPr id="3" name="Bildplatzhalter 2">
            <a:extLst>
              <a:ext uri="{FF2B5EF4-FFF2-40B4-BE49-F238E27FC236}">
                <a16:creationId xmlns:a16="http://schemas.microsoft.com/office/drawing/2014/main" id="{4D7EAC57-941E-72C3-736F-92254D6F4815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de-DE"/>
          </a:p>
        </p:txBody>
      </p:sp>
      <p:sp>
        <p:nvSpPr>
          <p:cNvPr id="4" name="Textplatzhalter 3">
            <a:extLst>
              <a:ext uri="{FF2B5EF4-FFF2-40B4-BE49-F238E27FC236}">
                <a16:creationId xmlns:a16="http://schemas.microsoft.com/office/drawing/2014/main" id="{A195414C-7102-04D2-F340-CB8B9E94C292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de-DE"/>
              <a:t>Mastertextformat bearbeiten</a:t>
            </a:r>
          </a:p>
        </p:txBody>
      </p:sp>
      <p:sp>
        <p:nvSpPr>
          <p:cNvPr id="5" name="Datumsplatzhalter 4">
            <a:extLst>
              <a:ext uri="{FF2B5EF4-FFF2-40B4-BE49-F238E27FC236}">
                <a16:creationId xmlns:a16="http://schemas.microsoft.com/office/drawing/2014/main" id="{C36C69AF-1EC7-8FDD-2F3F-8584162FAD80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6" name="Fußzeilenplatzhalter 5">
            <a:extLst>
              <a:ext uri="{FF2B5EF4-FFF2-40B4-BE49-F238E27FC236}">
                <a16:creationId xmlns:a16="http://schemas.microsoft.com/office/drawing/2014/main" id="{EA7C703F-75F8-BBF8-6648-BCCA5A91C2A5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de-DE"/>
          </a:p>
        </p:txBody>
      </p:sp>
      <p:sp>
        <p:nvSpPr>
          <p:cNvPr id="7" name="Foliennummernplatzhalter 6">
            <a:extLst>
              <a:ext uri="{FF2B5EF4-FFF2-40B4-BE49-F238E27FC236}">
                <a16:creationId xmlns:a16="http://schemas.microsoft.com/office/drawing/2014/main" id="{61EA5D36-2B68-E4D5-4355-6D6216EF0E4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286398461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elplatzhalter 1">
            <a:extLst>
              <a:ext uri="{FF2B5EF4-FFF2-40B4-BE49-F238E27FC236}">
                <a16:creationId xmlns:a16="http://schemas.microsoft.com/office/drawing/2014/main" id="{F697B76C-01D2-883B-B1DF-F4E25A326CED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de-DE"/>
              <a:t>Mastertitelformat bearbeiten</a:t>
            </a:r>
          </a:p>
        </p:txBody>
      </p:sp>
      <p:sp>
        <p:nvSpPr>
          <p:cNvPr id="3" name="Textplatzhalter 2">
            <a:extLst>
              <a:ext uri="{FF2B5EF4-FFF2-40B4-BE49-F238E27FC236}">
                <a16:creationId xmlns:a16="http://schemas.microsoft.com/office/drawing/2014/main" id="{A8AE6BCE-B48A-E29E-B4D9-947D9460F14A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de-DE"/>
              <a:t>Mastertextformat bearbeiten</a:t>
            </a:r>
          </a:p>
          <a:p>
            <a:pPr lvl="1"/>
            <a:r>
              <a:rPr lang="de-DE"/>
              <a:t>Zweite Ebene</a:t>
            </a:r>
          </a:p>
          <a:p>
            <a:pPr lvl="2"/>
            <a:r>
              <a:rPr lang="de-DE"/>
              <a:t>Dritte Ebene</a:t>
            </a:r>
          </a:p>
          <a:p>
            <a:pPr lvl="3"/>
            <a:r>
              <a:rPr lang="de-DE"/>
              <a:t>Vierte Ebene</a:t>
            </a:r>
          </a:p>
          <a:p>
            <a:pPr lvl="4"/>
            <a:r>
              <a:rPr lang="de-DE"/>
              <a:t>Fünfte Ebene</a:t>
            </a:r>
          </a:p>
        </p:txBody>
      </p:sp>
      <p:sp>
        <p:nvSpPr>
          <p:cNvPr id="4" name="Datumsplatzhalter 3">
            <a:extLst>
              <a:ext uri="{FF2B5EF4-FFF2-40B4-BE49-F238E27FC236}">
                <a16:creationId xmlns:a16="http://schemas.microsoft.com/office/drawing/2014/main" id="{455F9E2F-B207-04A0-A64E-4FBA30BA073A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D280B744-CCF6-4D6D-A194-54017AE46BF9}" type="datetimeFigureOut">
              <a:rPr lang="de-DE" smtClean="0"/>
              <a:t>17.03.2026</a:t>
            </a:fld>
            <a:endParaRPr lang="de-DE"/>
          </a:p>
        </p:txBody>
      </p:sp>
      <p:sp>
        <p:nvSpPr>
          <p:cNvPr id="5" name="Fußzeilenplatzhalter 4">
            <a:extLst>
              <a:ext uri="{FF2B5EF4-FFF2-40B4-BE49-F238E27FC236}">
                <a16:creationId xmlns:a16="http://schemas.microsoft.com/office/drawing/2014/main" id="{A12A09CC-4D36-D631-4763-5E5A67EBEA45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endParaRPr lang="de-DE"/>
          </a:p>
        </p:txBody>
      </p:sp>
      <p:sp>
        <p:nvSpPr>
          <p:cNvPr id="6" name="Foliennummernplatzhalter 5">
            <a:extLst>
              <a:ext uri="{FF2B5EF4-FFF2-40B4-BE49-F238E27FC236}">
                <a16:creationId xmlns:a16="http://schemas.microsoft.com/office/drawing/2014/main" id="{D9C7FA15-6812-3BA1-8654-A6587C7C2197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82000"/>
                  </a:schemeClr>
                </a:solidFill>
              </a:defRPr>
            </a:lvl1pPr>
          </a:lstStyle>
          <a:p>
            <a:fld id="{B8103E7E-AEB6-44F3-BFAF-FD4D9D493393}" type="slidenum">
              <a:rPr lang="de-DE" smtClean="0"/>
              <a:t>‹Nr.›</a:t>
            </a:fld>
            <a:endParaRPr lang="de-DE"/>
          </a:p>
        </p:txBody>
      </p:sp>
    </p:spTree>
    <p:extLst>
      <p:ext uri="{BB962C8B-B14F-4D97-AF65-F5344CB8AC3E}">
        <p14:creationId xmlns:p14="http://schemas.microsoft.com/office/powerpoint/2010/main" val="158197286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7" Type="http://schemas.openxmlformats.org/officeDocument/2006/relationships/image" Target="../media/image6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svg"/><Relationship Id="rId5" Type="http://schemas.openxmlformats.org/officeDocument/2006/relationships/image" Target="../media/image4.png"/><Relationship Id="rId4" Type="http://schemas.openxmlformats.org/officeDocument/2006/relationships/image" Target="../media/image3.sv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Textfeld 3">
            <a:extLst>
              <a:ext uri="{FF2B5EF4-FFF2-40B4-BE49-F238E27FC236}">
                <a16:creationId xmlns:a16="http://schemas.microsoft.com/office/drawing/2014/main" id="{E1B78B03-73E2-1D6B-D761-57A9E7CC7608}"/>
              </a:ext>
            </a:extLst>
          </p:cNvPr>
          <p:cNvSpPr txBox="1"/>
          <p:nvPr/>
        </p:nvSpPr>
        <p:spPr>
          <a:xfrm>
            <a:off x="115399" y="5442827"/>
            <a:ext cx="7361208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200" dirty="0"/>
              <a:t>AdobeStock_190265370.jpeg, DGUV-Bilddatenbank</a:t>
            </a:r>
            <a:br>
              <a:rPr lang="de-DE" sz="1200" dirty="0"/>
            </a:br>
            <a:r>
              <a:rPr lang="de-DE" sz="1200" dirty="0"/>
              <a:t>Ansprechpartnerin UVB =&gt; Margitta Danielzik (redaktion@uv-bund-bahn.de)</a:t>
            </a:r>
            <a:endParaRPr lang="de-DE" sz="700" dirty="0">
              <a:solidFill>
                <a:srgbClr val="FF0000"/>
              </a:solidFill>
            </a:endParaRPr>
          </a:p>
        </p:txBody>
      </p:sp>
      <p:pic>
        <p:nvPicPr>
          <p:cNvPr id="5" name="Bildplatzhalter 11">
            <a:extLst>
              <a:ext uri="{FF2B5EF4-FFF2-40B4-BE49-F238E27FC236}">
                <a16:creationId xmlns:a16="http://schemas.microsoft.com/office/drawing/2014/main" id="{D391DE1D-88A3-38ED-A4CD-F16EA358AFAC}"/>
              </a:ext>
            </a:extLst>
          </p:cNvPr>
          <p:cNvPicPr>
            <a:picLocks noChangeAspect="1"/>
          </p:cNvPicPr>
          <p:nvPr/>
        </p:nvPicPr>
        <p:blipFill>
          <a:blip r:embed="rId2"/>
          <a:srcRect l="10051" r="10051"/>
          <a:stretch/>
        </p:blipFill>
        <p:spPr>
          <a:xfrm>
            <a:off x="190504" y="267576"/>
            <a:ext cx="6089649" cy="5175251"/>
          </a:xfrm>
          <a:prstGeom prst="rect">
            <a:avLst/>
          </a:prstGeom>
        </p:spPr>
      </p:pic>
      <p:pic>
        <p:nvPicPr>
          <p:cNvPr id="6" name="Grafik 5" descr="Person im Rollstuhl Silhouette">
            <a:extLst>
              <a:ext uri="{FF2B5EF4-FFF2-40B4-BE49-F238E27FC236}">
                <a16:creationId xmlns:a16="http://schemas.microsoft.com/office/drawing/2014/main" id="{6EB962E3-A1BA-130F-0A54-6C0011D0780A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4"/>
              </a:ext>
            </a:extLst>
          </a:blip>
          <a:stretch>
            <a:fillRect/>
          </a:stretch>
        </p:blipFill>
        <p:spPr>
          <a:xfrm>
            <a:off x="6708605" y="2638425"/>
            <a:ext cx="768000" cy="768000"/>
          </a:xfrm>
          <a:prstGeom prst="rect">
            <a:avLst/>
          </a:prstGeom>
        </p:spPr>
      </p:pic>
      <p:pic>
        <p:nvPicPr>
          <p:cNvPr id="7" name="Grafik 6" descr="Absturz Silhouette">
            <a:extLst>
              <a:ext uri="{FF2B5EF4-FFF2-40B4-BE49-F238E27FC236}">
                <a16:creationId xmlns:a16="http://schemas.microsoft.com/office/drawing/2014/main" id="{3ADB00E9-9427-432A-C221-16C24AA7D77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  <a:ext uri="{96DAC541-7B7A-43D3-8B79-37D633B846F1}">
                <asvg:svgBlip xmlns:asvg="http://schemas.microsoft.com/office/drawing/2016/SVG/main" r:embed="rId6"/>
              </a:ext>
            </a:extLst>
          </a:blip>
          <a:stretch>
            <a:fillRect/>
          </a:stretch>
        </p:blipFill>
        <p:spPr>
          <a:xfrm>
            <a:off x="6708607" y="1536460"/>
            <a:ext cx="768000" cy="768000"/>
          </a:xfrm>
          <a:prstGeom prst="rect">
            <a:avLst/>
          </a:prstGeom>
        </p:spPr>
      </p:pic>
      <p:pic>
        <p:nvPicPr>
          <p:cNvPr id="8" name="Grafik 7">
            <a:extLst>
              <a:ext uri="{FF2B5EF4-FFF2-40B4-BE49-F238E27FC236}">
                <a16:creationId xmlns:a16="http://schemas.microsoft.com/office/drawing/2014/main" id="{87FBE5B0-330A-3644-5B03-75CFB99458E1}"/>
              </a:ext>
            </a:extLst>
          </p:cNvPr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6810215" y="3751892"/>
            <a:ext cx="564781" cy="624000"/>
          </a:xfrm>
          <a:prstGeom prst="rect">
            <a:avLst/>
          </a:prstGeom>
        </p:spPr>
      </p:pic>
      <p:sp>
        <p:nvSpPr>
          <p:cNvPr id="9" name="Titel 4">
            <a:extLst>
              <a:ext uri="{FF2B5EF4-FFF2-40B4-BE49-F238E27FC236}">
                <a16:creationId xmlns:a16="http://schemas.microsoft.com/office/drawing/2014/main" id="{DB92DE7D-072E-16B6-8E68-26D9F3F3231A}"/>
              </a:ext>
            </a:extLst>
          </p:cNvPr>
          <p:cNvSpPr txBox="1">
            <a:spLocks/>
          </p:cNvSpPr>
          <p:nvPr/>
        </p:nvSpPr>
        <p:spPr>
          <a:xfrm>
            <a:off x="7260954" y="487187"/>
            <a:ext cx="3749040" cy="35995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40000" lnSpcReduction="2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dirty="0"/>
              <a:t>Statistik der Wegeunfälle bei der UVB</a:t>
            </a:r>
          </a:p>
        </p:txBody>
      </p:sp>
      <p:sp>
        <p:nvSpPr>
          <p:cNvPr id="10" name="Titel 4">
            <a:extLst>
              <a:ext uri="{FF2B5EF4-FFF2-40B4-BE49-F238E27FC236}">
                <a16:creationId xmlns:a16="http://schemas.microsoft.com/office/drawing/2014/main" id="{B4C61336-D38F-9091-0DA7-196CC20FC963}"/>
              </a:ext>
            </a:extLst>
          </p:cNvPr>
          <p:cNvSpPr txBox="1">
            <a:spLocks/>
          </p:cNvSpPr>
          <p:nvPr/>
        </p:nvSpPr>
        <p:spPr>
          <a:xfrm>
            <a:off x="7515240" y="1001131"/>
            <a:ext cx="742481" cy="396309"/>
          </a:xfrm>
          <a:prstGeom prst="rect">
            <a:avLst/>
          </a:prstGeom>
          <a:solidFill>
            <a:srgbClr val="163771"/>
          </a:solidFill>
        </p:spPr>
        <p:txBody>
          <a:bodyPr vert="horz" wrap="none" lIns="120000" tIns="96000" rIns="120000" bIns="48000" rtlCol="0" anchor="b" anchorCtr="1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50" b="1" kern="1200">
                <a:ln>
                  <a:noFill/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800" dirty="0"/>
              <a:t>2022</a:t>
            </a:r>
          </a:p>
        </p:txBody>
      </p:sp>
      <p:sp>
        <p:nvSpPr>
          <p:cNvPr id="11" name="Titel 4">
            <a:extLst>
              <a:ext uri="{FF2B5EF4-FFF2-40B4-BE49-F238E27FC236}">
                <a16:creationId xmlns:a16="http://schemas.microsoft.com/office/drawing/2014/main" id="{86F50621-C3D9-ECF4-0458-778D1DCE96C1}"/>
              </a:ext>
            </a:extLst>
          </p:cNvPr>
          <p:cNvSpPr txBox="1">
            <a:spLocks/>
          </p:cNvSpPr>
          <p:nvPr/>
        </p:nvSpPr>
        <p:spPr>
          <a:xfrm>
            <a:off x="8444345" y="999539"/>
            <a:ext cx="742481" cy="396309"/>
          </a:xfrm>
          <a:prstGeom prst="rect">
            <a:avLst/>
          </a:prstGeom>
          <a:solidFill>
            <a:srgbClr val="163771"/>
          </a:solidFill>
        </p:spPr>
        <p:txBody>
          <a:bodyPr vert="horz" wrap="none" lIns="120000" tIns="96000" rIns="120000" bIns="48000" rtlCol="0" anchor="b" anchorCtr="1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50" b="1" kern="1200">
                <a:ln>
                  <a:noFill/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800" dirty="0"/>
              <a:t>2023</a:t>
            </a:r>
          </a:p>
        </p:txBody>
      </p:sp>
      <p:sp>
        <p:nvSpPr>
          <p:cNvPr id="12" name="Titel 4">
            <a:extLst>
              <a:ext uri="{FF2B5EF4-FFF2-40B4-BE49-F238E27FC236}">
                <a16:creationId xmlns:a16="http://schemas.microsoft.com/office/drawing/2014/main" id="{4E2313E0-FCCC-BBF5-D2B6-76DA387CB96C}"/>
              </a:ext>
            </a:extLst>
          </p:cNvPr>
          <p:cNvSpPr txBox="1">
            <a:spLocks/>
          </p:cNvSpPr>
          <p:nvPr/>
        </p:nvSpPr>
        <p:spPr>
          <a:xfrm>
            <a:off x="9373450" y="1007091"/>
            <a:ext cx="742481" cy="396309"/>
          </a:xfrm>
          <a:prstGeom prst="rect">
            <a:avLst/>
          </a:prstGeom>
          <a:solidFill>
            <a:srgbClr val="163771"/>
          </a:solidFill>
        </p:spPr>
        <p:txBody>
          <a:bodyPr vert="horz" wrap="none" lIns="120000" tIns="96000" rIns="120000" bIns="48000" rtlCol="0" anchor="b" anchorCtr="1">
            <a:spAutoFit/>
          </a:bodyPr>
          <a:lstStyle>
            <a:lvl1pPr algn="l" defTabSz="6858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1350" b="1" kern="1200">
                <a:ln>
                  <a:noFill/>
                </a:ln>
                <a:solidFill>
                  <a:schemeClr val="bg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800" dirty="0"/>
              <a:t>2024</a:t>
            </a:r>
          </a:p>
        </p:txBody>
      </p:sp>
      <p:sp>
        <p:nvSpPr>
          <p:cNvPr id="13" name="Titel 4">
            <a:extLst>
              <a:ext uri="{FF2B5EF4-FFF2-40B4-BE49-F238E27FC236}">
                <a16:creationId xmlns:a16="http://schemas.microsoft.com/office/drawing/2014/main" id="{3F010064-1438-97DF-345F-B89047F7CC01}"/>
              </a:ext>
            </a:extLst>
          </p:cNvPr>
          <p:cNvSpPr txBox="1">
            <a:spLocks/>
          </p:cNvSpPr>
          <p:nvPr/>
        </p:nvSpPr>
        <p:spPr>
          <a:xfrm>
            <a:off x="7562330" y="1623463"/>
            <a:ext cx="4087126" cy="680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 fontScale="92500" lnSpcReduction="10000"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600" dirty="0"/>
              <a:t>7.600	8.763	8.353	angezeigt</a:t>
            </a:r>
          </a:p>
          <a:p>
            <a:br>
              <a:rPr lang="de-DE" sz="1600" dirty="0"/>
            </a:br>
            <a:r>
              <a:rPr lang="de-DE" sz="1600" dirty="0"/>
              <a:t>3.284	3.662	3.859	meldepflichtig</a:t>
            </a:r>
          </a:p>
        </p:txBody>
      </p:sp>
      <p:cxnSp>
        <p:nvCxnSpPr>
          <p:cNvPr id="15" name="Gerader Verbinder 14">
            <a:extLst>
              <a:ext uri="{FF2B5EF4-FFF2-40B4-BE49-F238E27FC236}">
                <a16:creationId xmlns:a16="http://schemas.microsoft.com/office/drawing/2014/main" id="{64518E7B-43E8-D9FE-6374-7924E7592AD3}"/>
              </a:ext>
            </a:extLst>
          </p:cNvPr>
          <p:cNvCxnSpPr>
            <a:cxnSpLocks/>
            <a:stCxn id="13" idx="1"/>
            <a:endCxn id="13" idx="3"/>
          </p:cNvCxnSpPr>
          <p:nvPr/>
        </p:nvCxnSpPr>
        <p:spPr>
          <a:xfrm>
            <a:off x="7562330" y="1963962"/>
            <a:ext cx="4087126" cy="0"/>
          </a:xfrm>
          <a:prstGeom prst="line">
            <a:avLst/>
          </a:prstGeom>
          <a:ln>
            <a:solidFill>
              <a:srgbClr val="163771"/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18" name="Titel 4">
            <a:extLst>
              <a:ext uri="{FF2B5EF4-FFF2-40B4-BE49-F238E27FC236}">
                <a16:creationId xmlns:a16="http://schemas.microsoft.com/office/drawing/2014/main" id="{1A8C092F-CFA6-76F2-D009-8A67829EE4F2}"/>
              </a:ext>
            </a:extLst>
          </p:cNvPr>
          <p:cNvSpPr txBox="1">
            <a:spLocks/>
          </p:cNvSpPr>
          <p:nvPr/>
        </p:nvSpPr>
        <p:spPr>
          <a:xfrm>
            <a:off x="7562330" y="3751892"/>
            <a:ext cx="4439166" cy="680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500" dirty="0"/>
              <a:t>     5	     5	     4	tödlich</a:t>
            </a:r>
          </a:p>
        </p:txBody>
      </p:sp>
      <p:sp>
        <p:nvSpPr>
          <p:cNvPr id="19" name="Titel 4">
            <a:extLst>
              <a:ext uri="{FF2B5EF4-FFF2-40B4-BE49-F238E27FC236}">
                <a16:creationId xmlns:a16="http://schemas.microsoft.com/office/drawing/2014/main" id="{E550CA32-96FE-49BC-5E5A-296C570D12D3}"/>
              </a:ext>
            </a:extLst>
          </p:cNvPr>
          <p:cNvSpPr txBox="1">
            <a:spLocks/>
          </p:cNvSpPr>
          <p:nvPr/>
        </p:nvSpPr>
        <p:spPr>
          <a:xfrm>
            <a:off x="7476605" y="2725428"/>
            <a:ext cx="4439166" cy="680997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>
            <a:lvl1pPr algn="l" defTabSz="914400" rtl="0" eaLnBrk="1" latinLnBrk="0" hangingPunct="1">
              <a:lnSpc>
                <a:spcPct val="90000"/>
              </a:lnSpc>
              <a:spcBef>
                <a:spcPct val="0"/>
              </a:spcBef>
              <a:buNone/>
              <a:defRPr sz="4400" kern="1200">
                <a:solidFill>
                  <a:schemeClr val="tx1"/>
                </a:solidFill>
                <a:latin typeface="+mj-lt"/>
                <a:ea typeface="+mj-ea"/>
                <a:cs typeface="+mj-cs"/>
              </a:defRPr>
            </a:lvl1pPr>
          </a:lstStyle>
          <a:p>
            <a:r>
              <a:rPr lang="de-DE" sz="1500" dirty="0"/>
              <a:t>     51	     </a:t>
            </a:r>
            <a:r>
              <a:rPr lang="de-DE" sz="1500" dirty="0">
                <a:solidFill>
                  <a:srgbClr val="FF0000"/>
                </a:solidFill>
              </a:rPr>
              <a:t>?</a:t>
            </a:r>
            <a:r>
              <a:rPr lang="de-DE" sz="1500" dirty="0"/>
              <a:t>	     38	  neue 				  Wegeunfallrenten</a:t>
            </a:r>
          </a:p>
        </p:txBody>
      </p:sp>
      <p:sp>
        <p:nvSpPr>
          <p:cNvPr id="21" name="Rechteck 20">
            <a:extLst>
              <a:ext uri="{FF2B5EF4-FFF2-40B4-BE49-F238E27FC236}">
                <a16:creationId xmlns:a16="http://schemas.microsoft.com/office/drawing/2014/main" id="{10C6371E-CFE3-7EB4-9310-B7E42BDB69F8}"/>
              </a:ext>
            </a:extLst>
          </p:cNvPr>
          <p:cNvSpPr/>
          <p:nvPr/>
        </p:nvSpPr>
        <p:spPr>
          <a:xfrm>
            <a:off x="6428232" y="267576"/>
            <a:ext cx="5573264" cy="4313568"/>
          </a:xfrm>
          <a:prstGeom prst="rect">
            <a:avLst/>
          </a:prstGeom>
          <a:noFill/>
          <a:ln w="38100">
            <a:solidFill>
              <a:srgbClr val="163771"/>
            </a:solidFill>
          </a:ln>
        </p:spPr>
        <p:style>
          <a:lnRef idx="2">
            <a:schemeClr val="accent1">
              <a:shade val="15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DE"/>
          </a:p>
        </p:txBody>
      </p:sp>
      <p:sp>
        <p:nvSpPr>
          <p:cNvPr id="22" name="Textfeld 21">
            <a:extLst>
              <a:ext uri="{FF2B5EF4-FFF2-40B4-BE49-F238E27FC236}">
                <a16:creationId xmlns:a16="http://schemas.microsoft.com/office/drawing/2014/main" id="{CAB4C92C-7F9C-B87A-BC91-A2D297E79F59}"/>
              </a:ext>
            </a:extLst>
          </p:cNvPr>
          <p:cNvSpPr txBox="1"/>
          <p:nvPr/>
        </p:nvSpPr>
        <p:spPr>
          <a:xfrm>
            <a:off x="6355258" y="4644736"/>
            <a:ext cx="4654736" cy="307777"/>
          </a:xfrm>
          <a:prstGeom prst="rect">
            <a:avLst/>
          </a:prstGeom>
          <a:noFill/>
        </p:spPr>
        <p:txBody>
          <a:bodyPr wrap="none" rtlCol="0">
            <a:spAutoFit/>
          </a:bodyPr>
          <a:lstStyle/>
          <a:p>
            <a:r>
              <a:rPr lang="de-DE" sz="1400" dirty="0"/>
              <a:t>Quelle: UVB-Geschäftsberichte der Jahre 2022,2023,2024</a:t>
            </a:r>
          </a:p>
        </p:txBody>
      </p:sp>
      <p:sp>
        <p:nvSpPr>
          <p:cNvPr id="23" name="Textfeld 22">
            <a:extLst>
              <a:ext uri="{FF2B5EF4-FFF2-40B4-BE49-F238E27FC236}">
                <a16:creationId xmlns:a16="http://schemas.microsoft.com/office/drawing/2014/main" id="{D03FC532-E0F4-3D61-F937-8C206D6E94B7}"/>
              </a:ext>
            </a:extLst>
          </p:cNvPr>
          <p:cNvSpPr txBox="1"/>
          <p:nvPr/>
        </p:nvSpPr>
        <p:spPr>
          <a:xfrm>
            <a:off x="6428231" y="5365882"/>
            <a:ext cx="5487539" cy="26161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de-DE" sz="1100" dirty="0">
                <a:solidFill>
                  <a:srgbClr val="FF0000"/>
                </a:solidFill>
              </a:rPr>
              <a:t>Frage an Askia: Haben wir eine Angabe zu neuen Wegeunfallrenten für das Jahr 2023?</a:t>
            </a:r>
          </a:p>
        </p:txBody>
      </p:sp>
    </p:spTree>
    <p:extLst>
      <p:ext uri="{BB962C8B-B14F-4D97-AF65-F5344CB8AC3E}">
        <p14:creationId xmlns:p14="http://schemas.microsoft.com/office/powerpoint/2010/main" val="357025888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" fill="hold">
                      <p:stCondLst>
                        <p:cond delay="indefinite"/>
                      </p:stCondLst>
                      <p:childTnLst>
                        <p:par>
                          <p:cTn id="8" fill="hold">
                            <p:stCondLst>
                              <p:cond delay="0"/>
                            </p:stCondLst>
                            <p:childTnLst>
                              <p:par>
                                <p:cTn id="9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1" fill="hold">
                      <p:stCondLst>
                        <p:cond delay="indefinite"/>
                      </p:stCondLst>
                      <p:childTnLst>
                        <p:par>
                          <p:cTn id="12" fill="hold">
                            <p:stCondLst>
                              <p:cond delay="0"/>
                            </p:stCondLst>
                            <p:childTnLst>
                              <p:par>
                                <p:cTn id="13" presetID="1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theme/theme1.xml><?xml version="1.0" encoding="utf-8"?>
<a:theme xmlns:a="http://schemas.openxmlformats.org/drawingml/2006/main" name="Office">
  <a:themeElements>
    <a:clrScheme name="Office">
      <a:dk1>
        <a:sysClr val="windowText" lastClr="000000"/>
      </a:dk1>
      <a:lt1>
        <a:sysClr val="window" lastClr="FFFFFF"/>
      </a:lt1>
      <a:dk2>
        <a:srgbClr val="0E2841"/>
      </a:dk2>
      <a:lt2>
        <a:srgbClr val="E8E8E8"/>
      </a:lt2>
      <a:accent1>
        <a:srgbClr val="156082"/>
      </a:accent1>
      <a:accent2>
        <a:srgbClr val="E97132"/>
      </a:accent2>
      <a:accent3>
        <a:srgbClr val="196B24"/>
      </a:accent3>
      <a:accent4>
        <a:srgbClr val="0F9ED5"/>
      </a:accent4>
      <a:accent5>
        <a:srgbClr val="A02B93"/>
      </a:accent5>
      <a:accent6>
        <a:srgbClr val="4EA72E"/>
      </a:accent6>
      <a:hlink>
        <a:srgbClr val="467886"/>
      </a:hlink>
      <a:folHlink>
        <a:srgbClr val="96607D"/>
      </a:folHlink>
    </a:clrScheme>
    <a:fontScheme name="Office">
      <a:majorFont>
        <a:latin typeface="Aptos Display" panose="0211000402020202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Aptos" panose="0211000402020202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  <a:ln w="2540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>
    <a:lnDef>
      <a:spPr/>
      <a:bodyPr/>
      <a:lstStyle/>
      <a:style>
        <a:lnRef idx="2">
          <a:schemeClr val="accent1"/>
        </a:lnRef>
        <a:fillRef idx="0">
          <a:schemeClr val="accent1"/>
        </a:fillRef>
        <a:effectRef idx="1">
          <a:schemeClr val="accent1"/>
        </a:effectRef>
        <a:fontRef idx="minor">
          <a:schemeClr val="tx1"/>
        </a:fontRef>
      </a:style>
    </a:lnDef>
  </a:objectDefaults>
  <a:extraClrSchemeLst/>
  <a:extLst>
    <a:ext uri="{05A4C25C-085E-4340-85A3-A5531E510DB2}">
      <thm15:themeFamily xmlns:thm15="http://schemas.microsoft.com/office/thememl/2012/main" name="Office Theme" id="{2E142A2C-CD16-42D6-873A-C26D2A0506FA}" vid="{1BDDFF52-6CD6-40A5-AB3C-68EB2F1E4D0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0</TotalTime>
  <Words>93</Words>
  <Application>Microsoft Office PowerPoint</Application>
  <PresentationFormat>Breitbild</PresentationFormat>
  <Paragraphs>11</Paragraphs>
  <Slides>1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3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1</vt:i4>
      </vt:variant>
    </vt:vector>
  </HeadingPairs>
  <TitlesOfParts>
    <vt:vector size="5" baseType="lpstr">
      <vt:lpstr>Aptos</vt:lpstr>
      <vt:lpstr>Aptos Display</vt:lpstr>
      <vt:lpstr>Arial</vt:lpstr>
      <vt:lpstr>Office</vt:lpstr>
      <vt:lpstr>PowerPoint-Präsentation</vt:lpstr>
    </vt:vector>
  </TitlesOfParts>
  <Company>Unfallversicherung Bund und Bahn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>Spetter, Viktor</dc:creator>
  <cp:lastModifiedBy>Spetter, Viktor</cp:lastModifiedBy>
  <cp:revision>2</cp:revision>
  <dcterms:created xsi:type="dcterms:W3CDTF">2026-03-17T09:04:00Z</dcterms:created>
  <dcterms:modified xsi:type="dcterms:W3CDTF">2026-03-17T09:37:27Z</dcterms:modified>
</cp:coreProperties>
</file>